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7B27-1CE9-4303-83C9-9AAE3D5ED46E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27AC-E1CE-471B-BA77-F38AC7469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2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資料來源：維基百科</a:t>
            </a:r>
            <a:endParaRPr lang="en-US" altLang="zh-TW" dirty="0" smtClean="0"/>
          </a:p>
          <a:p>
            <a:r>
              <a:rPr lang="zh-TW" altLang="en-US" dirty="0" smtClean="0"/>
              <a:t>英國皇家海軍的外科醫生詹姆士</a:t>
            </a:r>
            <a:r>
              <a:rPr lang="en-US" altLang="zh-TW" dirty="0" smtClean="0"/>
              <a:t>·</a:t>
            </a:r>
            <a:r>
              <a:rPr lang="zh-TW" altLang="en-US" dirty="0" smtClean="0"/>
              <a:t>林德。壞血病對偏遠水手與士兵這類不易食用新鮮蔬果的人是很常見的。在</a:t>
            </a:r>
            <a:r>
              <a:rPr lang="en-US" altLang="zh-TW" dirty="0" smtClean="0"/>
              <a:t>1747</a:t>
            </a:r>
            <a:r>
              <a:rPr lang="zh-TW" altLang="en-US" dirty="0" smtClean="0"/>
              <a:t>年林德在船上做了這個實驗，出現壞血病的船員，大家都吃完全相同的食物，唯一不同的藥物是當時傳說可以治療壞血病的藥方。有些病人每天吃兩個橘子和一個檸檬，其他的人喝蘋果酒、稀硫酸、醋、海水。而實驗的結論是吃柑橘水果的兩人好轉，其它人病情依然。後來林德在</a:t>
            </a:r>
            <a:r>
              <a:rPr lang="en-US" altLang="zh-TW" dirty="0" smtClean="0"/>
              <a:t>1753</a:t>
            </a:r>
            <a:r>
              <a:rPr lang="zh-TW" altLang="en-US" dirty="0" smtClean="0"/>
              <a:t>年出版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壞血病大全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之中發表了他的實驗。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9023-541D-4957-A8B8-9833E60CE37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3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573788-9B24-40CA-94D2-D01F92A09D9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BCBE41-CC17-47BB-8804-6FCD07249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1941%E5%B9%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7/79/Cholecalciferol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467600" cy="1600200"/>
          </a:xfrm>
        </p:spPr>
        <p:txBody>
          <a:bodyPr>
            <a:normAutofit/>
          </a:bodyPr>
          <a:lstStyle/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zh-TW" altLang="en-US" sz="3600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Isotonix</a:t>
            </a:r>
            <a:r>
              <a:rPr lang="en-US" sz="36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Vitamin 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D3 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 K2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愛</a:t>
            </a:r>
            <a:r>
              <a:rPr lang="zh-TW" altLang="en-US" sz="4400" dirty="0"/>
              <a:t>尚它</a:t>
            </a:r>
            <a:r>
              <a:rPr lang="en-US" altLang="zh-TW" sz="4400" baseline="30000" dirty="0"/>
              <a:t>®</a:t>
            </a:r>
            <a:r>
              <a:rPr lang="zh-TW" altLang="en-US" sz="4400" dirty="0"/>
              <a:t>維生素</a:t>
            </a:r>
            <a:r>
              <a:rPr lang="en-US" altLang="zh-TW" sz="4400" dirty="0" smtClean="0"/>
              <a:t>D3(</a:t>
            </a:r>
            <a:r>
              <a:rPr lang="zh-TW" altLang="en-US" sz="4400" dirty="0"/>
              <a:t>含維生素</a:t>
            </a:r>
            <a:r>
              <a:rPr lang="en-US" altLang="zh-TW" sz="4400" dirty="0" smtClean="0"/>
              <a:t>K2)</a:t>
            </a:r>
            <a:r>
              <a:rPr lang="zh-TW" altLang="en-US" sz="4400" dirty="0" smtClean="0"/>
              <a:t>粉末 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5181600" y="5132254"/>
            <a:ext cx="2819400" cy="1192346"/>
          </a:xfrm>
          <a:prstGeom prst="rect">
            <a:avLst/>
          </a:prstGeom>
        </p:spPr>
      </p:pic>
      <p:pic>
        <p:nvPicPr>
          <p:cNvPr id="5" name="Picture 4" descr="market_taiwan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017" y="5181600"/>
            <a:ext cx="3389383" cy="111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</a:rPr>
              <a:t>愛</a:t>
            </a:r>
            <a:r>
              <a:rPr lang="zh-TW" altLang="en-US" b="1" dirty="0">
                <a:solidFill>
                  <a:srgbClr val="000000"/>
                </a:solidFill>
              </a:rPr>
              <a:t>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常見問題</a:t>
            </a:r>
            <a:r>
              <a:rPr lang="zh-TW" altLang="en-US" b="1" dirty="0" smtClean="0">
                <a:solidFill>
                  <a:srgbClr val="000000"/>
                </a:solidFill>
              </a:rPr>
              <a:t>：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為什麼愛尚它</a:t>
            </a:r>
            <a:r>
              <a:rPr lang="en-US" sz="2800" b="1" baseline="30000" dirty="0" smtClean="0">
                <a:solidFill>
                  <a:schemeClr val="accent4">
                    <a:lumMod val="50000"/>
                  </a:schemeClr>
                </a:solidFill>
              </a:rPr>
              <a:t>®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</a:rPr>
              <a:t>D3(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含維生素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</a:rPr>
              <a:t>K2)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粉末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中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含有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？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因為維生素</a:t>
            </a: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zh-TW" altLang="en-US" dirty="0" smtClean="0">
                <a:solidFill>
                  <a:srgbClr val="000000"/>
                </a:solidFill>
              </a:rPr>
              <a:t>與維生素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zh-TW" altLang="en-US" dirty="0" smtClean="0">
                <a:solidFill>
                  <a:srgbClr val="000000"/>
                </a:solidFill>
              </a:rPr>
              <a:t>有獨特的共同作用，所以同時包含在本產品中。維生素</a:t>
            </a: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zh-TW" altLang="en-US" dirty="0" smtClean="0">
                <a:solidFill>
                  <a:srgbClr val="000000"/>
                </a:solidFill>
              </a:rPr>
              <a:t>與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zh-TW" altLang="en-US" dirty="0" smtClean="0">
                <a:solidFill>
                  <a:srgbClr val="000000"/>
                </a:solidFill>
              </a:rPr>
              <a:t>合作能增進鈣吸收與利用。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維生素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D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有哪些食物來源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？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zh-TW" altLang="en-US" dirty="0">
                <a:solidFill>
                  <a:srgbClr val="000000"/>
                </a:solidFill>
              </a:rPr>
              <a:t>魚肝油、鮭魚、青花魚和鮪魚都富含維生素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zh-TW" altLang="en-US" dirty="0">
                <a:solidFill>
                  <a:srgbClr val="000000"/>
                </a:solidFill>
              </a:rPr>
              <a:t>。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常見問題</a:t>
            </a:r>
            <a:r>
              <a:rPr lang="zh-TW" altLang="en-US" b="1" dirty="0" smtClean="0">
                <a:solidFill>
                  <a:srgbClr val="000000"/>
                </a:solidFill>
              </a:rPr>
              <a:t>：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誰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應該食用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愛尚它</a:t>
            </a:r>
            <a:r>
              <a:rPr lang="en-US" sz="3200" b="1" baseline="300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®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維生素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D3(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含維生素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K2)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粉末？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近期的研究顯示許多人並沒有攝取足夠的維生素</a:t>
            </a:r>
            <a:r>
              <a:rPr lang="en-US" sz="2800" dirty="0">
                <a:solidFill>
                  <a:srgbClr val="000000"/>
                </a:solidFill>
                <a:latin typeface="+mn-ea"/>
              </a:rPr>
              <a:t>D</a:t>
            </a:r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。維生素</a:t>
            </a:r>
            <a:r>
              <a:rPr lang="en-US" sz="2800" dirty="0">
                <a:solidFill>
                  <a:srgbClr val="000000"/>
                </a:solidFill>
                <a:latin typeface="+mn-ea"/>
              </a:rPr>
              <a:t>D</a:t>
            </a:r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的補充品對大多數人都是有益的，對於想要維持骨骼健康的人特別有益。</a:t>
            </a:r>
            <a:endParaRPr lang="en-US" sz="2800" dirty="0">
              <a:solidFill>
                <a:srgbClr val="000000"/>
              </a:solidFill>
              <a:latin typeface="+mn-ea"/>
            </a:endParaRPr>
          </a:p>
          <a:p>
            <a:r>
              <a:rPr lang="zh-TW" altLang="en-US" sz="2800" dirty="0" smtClean="0">
                <a:solidFill>
                  <a:srgbClr val="000000"/>
                </a:solidFill>
                <a:latin typeface="+mn-ea"/>
              </a:rPr>
              <a:t>對</a:t>
            </a:r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平日沒有接觸到許多陽光照射的人而言，維生素</a:t>
            </a:r>
            <a:r>
              <a:rPr lang="en-US" sz="2800" dirty="0">
                <a:solidFill>
                  <a:srgbClr val="000000"/>
                </a:solidFill>
                <a:latin typeface="+mn-ea"/>
              </a:rPr>
              <a:t>D</a:t>
            </a:r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的補充品也有益處。針對於想要維持鈣質的正常利用與吸收的人，本產品中的維生素</a:t>
            </a:r>
            <a:r>
              <a:rPr lang="en-US" sz="2800" dirty="0">
                <a:solidFill>
                  <a:srgbClr val="000000"/>
                </a:solidFill>
                <a:latin typeface="+mn-ea"/>
              </a:rPr>
              <a:t>K2</a:t>
            </a:r>
            <a:r>
              <a:rPr lang="zh-TW" altLang="en-US" sz="2800" dirty="0">
                <a:solidFill>
                  <a:srgbClr val="000000"/>
                </a:solidFill>
                <a:latin typeface="+mn-ea"/>
              </a:rPr>
              <a:t>將有所助益。</a:t>
            </a:r>
            <a:endParaRPr lang="en-US" sz="28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024" y="228600"/>
            <a:ext cx="8610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92" y="0"/>
            <a:ext cx="8516895" cy="133350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愛尚它</a:t>
            </a:r>
            <a:r>
              <a:rPr lang="en-US" b="1" baseline="30000" dirty="0" smtClean="0">
                <a:solidFill>
                  <a:schemeClr val="bg1"/>
                </a:solidFill>
              </a:rPr>
              <a:t>®</a:t>
            </a:r>
            <a:r>
              <a:rPr lang="zh-TW" altLang="en-US" b="1" dirty="0">
                <a:solidFill>
                  <a:schemeClr val="bg1"/>
                </a:solidFill>
              </a:rPr>
              <a:t>維生素</a:t>
            </a:r>
            <a:r>
              <a:rPr lang="en-US" altLang="zh-TW" b="1" dirty="0">
                <a:solidFill>
                  <a:schemeClr val="bg1"/>
                </a:solidFill>
              </a:rPr>
              <a:t>D3(</a:t>
            </a:r>
            <a:r>
              <a:rPr lang="zh-TW" altLang="en-US" b="1" dirty="0">
                <a:solidFill>
                  <a:schemeClr val="bg1"/>
                </a:solidFill>
              </a:rPr>
              <a:t>含維生素</a:t>
            </a:r>
            <a:r>
              <a:rPr lang="en-US" altLang="zh-TW" b="1" dirty="0">
                <a:solidFill>
                  <a:schemeClr val="bg1"/>
                </a:solidFill>
              </a:rPr>
              <a:t>K2)</a:t>
            </a:r>
            <a:r>
              <a:rPr lang="zh-TW" altLang="en-US" b="1" dirty="0">
                <a:solidFill>
                  <a:schemeClr val="bg1"/>
                </a:solidFill>
              </a:rPr>
              <a:t>粉末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sz="quarter" idx="1"/>
          </p:nvPr>
        </p:nvSpPr>
        <p:spPr>
          <a:xfrm>
            <a:off x="571500" y="2286000"/>
            <a:ext cx="6057900" cy="30480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產品編號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:	T13071</a:t>
            </a:r>
          </a:p>
          <a:p>
            <a:pPr marL="54864" lvl="0" indent="0">
              <a:spcBef>
                <a:spcPct val="20000"/>
              </a:spcBef>
              <a:buSzPct val="80000"/>
              <a:buNone/>
              <a:defRPr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容量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100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公克</a:t>
            </a:r>
          </a:p>
          <a:p>
            <a:pPr marL="54864" lvl="0" indent="0">
              <a:spcBef>
                <a:spcPct val="20000"/>
              </a:spcBef>
              <a:buSzPct val="80000"/>
              <a:buNone/>
              <a:defRPr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份量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30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份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" lvl="0" indent="0">
              <a:spcBef>
                <a:spcPct val="20000"/>
              </a:spcBef>
              <a:buSzPct val="80000"/>
              <a:buNone/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超連鎖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®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成本價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:</a:t>
            </a:r>
            <a:r>
              <a:rPr kumimoji="0" lang="zh-TW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  </a:t>
            </a:r>
            <a:r>
              <a:rPr lang="en-US" sz="2800" b="1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NT$660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建議零售價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:</a:t>
            </a:r>
            <a:r>
              <a:rPr kumimoji="0" lang="zh-TW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NT$925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BV:</a:t>
            </a:r>
            <a:r>
              <a:rPr kumimoji="0" lang="zh-TW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13.00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pic>
        <p:nvPicPr>
          <p:cNvPr id="7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6" y="1752600"/>
            <a:ext cx="510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 bwMode="auto">
          <a:xfrm>
            <a:off x="457200" y="1207847"/>
            <a:ext cx="77724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>
              <a:buNone/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hlinkClick r:id="rId3" tooltip="1941年"/>
              </a:rPr>
              <a:t>1921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hlinkClick r:id="rId3" tooltip="1941年"/>
              </a:rPr>
              <a:t>年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hlinkClick r:id="rId3" tooltip="1941年"/>
            </a:endParaRPr>
          </a:p>
          <a:p>
            <a:pPr marL="0"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美國科學家埃爾默</a:t>
            </a:r>
            <a:r>
              <a:rPr lang="en-US" altLang="zh-TW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· 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麥考倫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(Elmer McCollum)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與瑪格麗特</a:t>
            </a:r>
            <a:r>
              <a:rPr lang="en-US" altLang="zh-TW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戴維斯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(Marguerite Davis)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發現魚肝油中的維生素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，使用破壞掉魚肝油中維生素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做實驗，說明抗佝僂病並非維生素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所為。他將其命名為維生素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，即第四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種維生素。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>
              <a:buNone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  <a:hlinkClick r:id="rId3" tooltip="1941年"/>
              </a:rPr>
              <a:t>1928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hlinkClick r:id="rId3" tooltip="1941年"/>
              </a:rPr>
              <a:t>年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  <a:hlinkClick r:id="rId3" tooltip="1941年"/>
            </a:endParaRPr>
          </a:p>
          <a:p>
            <a:pPr marL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德國哥廷根大學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教授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阿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道夫</a:t>
            </a:r>
            <a:r>
              <a:rPr lang="en-US" altLang="zh-TW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文道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斯</a:t>
            </a:r>
            <a:r>
              <a:rPr lang="en-US" altLang="zh-TW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Adolf Windaus)</a:t>
            </a:r>
          </a:p>
          <a:p>
            <a:pPr marL="0">
              <a:buNone/>
            </a:pP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1928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年榮獲諾貝爾獎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表彰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固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醇與維生素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研究。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3594100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4800" y="34391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維生素</a:t>
            </a:r>
            <a:r>
              <a:rPr lang="en-US" altLang="zh-TW" sz="40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的發現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://t3.gstatic.com/images?q=tbn:ANd9GcRuZKqeZYg8bDj6lo7558pCLvx_R-3Zcm9TCYDwnLtkTFAaCchW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44849"/>
            <a:ext cx="1532776" cy="21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arkettaiwan-1354515724_600.jpg"/>
          <p:cNvPicPr>
            <a:picLocks noChangeAspect="1"/>
          </p:cNvPicPr>
          <p:nvPr/>
        </p:nvPicPr>
        <p:blipFill>
          <a:blip r:embed="rId5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holecalcifero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1380053"/>
            <a:ext cx="2923792" cy="31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850" y="1600200"/>
            <a:ext cx="5924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rgbClr val="000000"/>
                </a:solidFill>
              </a:rPr>
              <a:t>維生素D</a:t>
            </a:r>
            <a:r>
              <a:rPr lang="zh-TW" altLang="zh-TW" sz="2800" dirty="0">
                <a:solidFill>
                  <a:srgbClr val="000000"/>
                </a:solidFill>
              </a:rPr>
              <a:t>也稱</a:t>
            </a:r>
            <a:r>
              <a:rPr lang="zh-TW" altLang="zh-TW" sz="2800" b="1" dirty="0">
                <a:solidFill>
                  <a:srgbClr val="000000"/>
                </a:solidFill>
              </a:rPr>
              <a:t>抗佝僂病維生素</a:t>
            </a:r>
            <a:r>
              <a:rPr lang="zh-TW" altLang="zh-TW" sz="2800" dirty="0">
                <a:solidFill>
                  <a:srgbClr val="000000"/>
                </a:solidFill>
              </a:rPr>
              <a:t>，是一類脂溶性維生素，屬類固醇化合物</a:t>
            </a:r>
            <a:r>
              <a:rPr lang="zh-TW" altLang="zh-TW" sz="2800" dirty="0" smtClean="0">
                <a:solidFill>
                  <a:srgbClr val="000000"/>
                </a:solidFill>
              </a:rPr>
              <a:t>。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endParaRPr lang="en-US" altLang="zh-TW" sz="2800" dirty="0">
              <a:solidFill>
                <a:srgbClr val="000000"/>
              </a:solidFill>
            </a:endParaRPr>
          </a:p>
          <a:p>
            <a:r>
              <a:rPr lang="zh-TW" altLang="zh-TW" sz="2800" b="1" dirty="0">
                <a:solidFill>
                  <a:srgbClr val="000000"/>
                </a:solidFill>
              </a:rPr>
              <a:t>維生素</a:t>
            </a:r>
            <a:r>
              <a:rPr lang="zh-TW" altLang="zh-TW" sz="2800" b="1" dirty="0" smtClean="0">
                <a:solidFill>
                  <a:srgbClr val="000000"/>
                </a:solidFill>
              </a:rPr>
              <a:t>D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常見的型式有：</a:t>
            </a:r>
            <a:endParaRPr lang="en-US" altLang="zh-TW" sz="2800" b="1" dirty="0" smtClean="0">
              <a:solidFill>
                <a:srgbClr val="000000"/>
              </a:solidFill>
            </a:endParaRPr>
          </a:p>
          <a:p>
            <a:r>
              <a:rPr lang="zh-TW" altLang="zh-TW" sz="2800" b="1" dirty="0">
                <a:solidFill>
                  <a:srgbClr val="000000"/>
                </a:solidFill>
              </a:rPr>
              <a:t>維生素</a:t>
            </a:r>
            <a:r>
              <a:rPr lang="zh-TW" altLang="zh-TW" sz="2800" b="1" dirty="0" smtClean="0">
                <a:solidFill>
                  <a:srgbClr val="000000"/>
                </a:solidFill>
              </a:rPr>
              <a:t>D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2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麥角固醇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，植物來源</a:t>
            </a:r>
            <a:endParaRPr lang="en-US" altLang="zh-TW" sz="2800" b="1" dirty="0" smtClean="0">
              <a:solidFill>
                <a:srgbClr val="000000"/>
              </a:solidFill>
            </a:endParaRPr>
          </a:p>
          <a:p>
            <a:r>
              <a:rPr lang="zh-TW" altLang="zh-TW" sz="2800" b="1" dirty="0">
                <a:solidFill>
                  <a:srgbClr val="000000"/>
                </a:solidFill>
              </a:rPr>
              <a:t>維生素</a:t>
            </a:r>
            <a:r>
              <a:rPr lang="zh-TW" altLang="zh-TW" sz="2800" b="1" dirty="0" smtClean="0">
                <a:solidFill>
                  <a:srgbClr val="000000"/>
                </a:solidFill>
              </a:rPr>
              <a:t>D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膽鈣化醇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，動物來源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8612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維生素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3" descr="markettaiwan-1354515724_600.jpg"/>
          <p:cNvPicPr>
            <a:picLocks noChangeAspect="1"/>
          </p:cNvPicPr>
          <p:nvPr/>
        </p:nvPicPr>
        <p:blipFill>
          <a:blip r:embed="rId4" cstate="print"/>
          <a:srcRect l="1304" t="27391" b="30870"/>
          <a:stretch>
            <a:fillRect/>
          </a:stretch>
        </p:blipFill>
        <p:spPr>
          <a:xfrm>
            <a:off x="276412" y="5923203"/>
            <a:ext cx="1705350" cy="7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57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粉末有何獨特之處</a:t>
            </a:r>
            <a:r>
              <a:rPr lang="zh-TW" altLang="en-US" b="1" dirty="0" smtClean="0">
                <a:solidFill>
                  <a:srgbClr val="000000"/>
                </a:solidFill>
              </a:rPr>
              <a:t>？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2590800"/>
            <a:ext cx="63246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zh-TW" altLang="en-US" sz="2800" dirty="0">
                <a:solidFill>
                  <a:srgbClr val="000000"/>
                </a:solidFill>
              </a:rPr>
              <a:t>愛尚它</a:t>
            </a:r>
            <a:r>
              <a:rPr lang="en-US" sz="2800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sz="2800" dirty="0">
                <a:solidFill>
                  <a:srgbClr val="000000"/>
                </a:solidFill>
              </a:rPr>
              <a:t>維生素</a:t>
            </a:r>
            <a:r>
              <a:rPr lang="en-US" altLang="zh-TW" sz="2800" dirty="0">
                <a:solidFill>
                  <a:srgbClr val="000000"/>
                </a:solidFill>
              </a:rPr>
              <a:t>D3(</a:t>
            </a:r>
            <a:r>
              <a:rPr lang="zh-TW" altLang="en-US" sz="2800" dirty="0">
                <a:solidFill>
                  <a:srgbClr val="000000"/>
                </a:solidFill>
              </a:rPr>
              <a:t>含維生素</a:t>
            </a:r>
            <a:r>
              <a:rPr lang="en-US" altLang="zh-TW" sz="2800" dirty="0">
                <a:solidFill>
                  <a:srgbClr val="000000"/>
                </a:solidFill>
              </a:rPr>
              <a:t>K2)</a:t>
            </a:r>
            <a:r>
              <a:rPr lang="zh-TW" altLang="en-US" sz="2800" dirty="0">
                <a:solidFill>
                  <a:srgbClr val="000000"/>
                </a:solidFill>
              </a:rPr>
              <a:t>粉末</a:t>
            </a:r>
            <a:r>
              <a:rPr lang="zh-TW" altLang="en-US" sz="2800" dirty="0" smtClean="0">
                <a:solidFill>
                  <a:srgbClr val="000000"/>
                </a:solidFill>
              </a:rPr>
              <a:t>含有</a:t>
            </a:r>
            <a:r>
              <a:rPr lang="zh-TW" altLang="en-US" sz="2800" dirty="0">
                <a:solidFill>
                  <a:srgbClr val="000000"/>
                </a:solidFill>
              </a:rPr>
              <a:t>維生素</a:t>
            </a:r>
            <a:r>
              <a:rPr lang="en-US" sz="2800" dirty="0">
                <a:solidFill>
                  <a:srgbClr val="000000"/>
                </a:solidFill>
              </a:rPr>
              <a:t>D3(</a:t>
            </a:r>
            <a:r>
              <a:rPr lang="zh-TW" altLang="en-US" sz="2800" dirty="0">
                <a:solidFill>
                  <a:srgbClr val="000000"/>
                </a:solidFill>
              </a:rPr>
              <a:t>具代謝活性的維生素</a:t>
            </a:r>
            <a:r>
              <a:rPr lang="en-US" sz="2800" dirty="0">
                <a:solidFill>
                  <a:srgbClr val="000000"/>
                </a:solidFill>
              </a:rPr>
              <a:t>D</a:t>
            </a:r>
            <a:r>
              <a:rPr lang="zh-TW" altLang="en-US" sz="2800" dirty="0">
                <a:solidFill>
                  <a:srgbClr val="000000"/>
                </a:solidFill>
              </a:rPr>
              <a:t>型式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zh-TW" altLang="en-US" sz="2800" dirty="0">
                <a:solidFill>
                  <a:srgbClr val="000000"/>
                </a:solidFill>
              </a:rPr>
              <a:t>和維生素</a:t>
            </a:r>
            <a:r>
              <a:rPr lang="en-US" sz="2800" dirty="0">
                <a:solidFill>
                  <a:srgbClr val="000000"/>
                </a:solidFill>
              </a:rPr>
              <a:t>K2(</a:t>
            </a:r>
            <a:r>
              <a:rPr lang="zh-TW" altLang="en-US" sz="2800" dirty="0">
                <a:solidFill>
                  <a:srgbClr val="000000"/>
                </a:solidFill>
              </a:rPr>
              <a:t>能幫助鈣質利用的維生素</a:t>
            </a:r>
            <a:r>
              <a:rPr lang="en-US" sz="2800" dirty="0">
                <a:solidFill>
                  <a:srgbClr val="000000"/>
                </a:solidFill>
              </a:rPr>
              <a:t>K</a:t>
            </a:r>
            <a:r>
              <a:rPr lang="zh-TW" altLang="en-US" sz="2800" dirty="0">
                <a:solidFill>
                  <a:srgbClr val="000000"/>
                </a:solidFill>
              </a:rPr>
              <a:t>型式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zh-TW" altLang="en-US" sz="2800" dirty="0">
                <a:solidFill>
                  <a:srgbClr val="000000"/>
                </a:solidFill>
              </a:rPr>
              <a:t>。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7620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主要成分：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D3 (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膽鈣化醇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200" dirty="0">
                <a:solidFill>
                  <a:srgbClr val="000000"/>
                </a:solidFill>
              </a:rPr>
              <a:t>是脂溶性維生素，可在一些食物中取</a:t>
            </a:r>
            <a:r>
              <a:rPr lang="zh-TW" altLang="en-US" sz="3200" dirty="0" smtClean="0">
                <a:solidFill>
                  <a:srgbClr val="000000"/>
                </a:solidFill>
              </a:rPr>
              <a:t>得</a:t>
            </a:r>
            <a:endParaRPr lang="en-US" sz="3000" dirty="0" smtClean="0">
              <a:solidFill>
                <a:srgbClr val="000000"/>
              </a:solidFill>
              <a:latin typeface="+mj-lt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藉</a:t>
            </a:r>
            <a:r>
              <a:rPr lang="zh-TW" altLang="en-US" sz="3200" dirty="0">
                <a:solidFill>
                  <a:srgbClr val="000000"/>
                </a:solidFill>
              </a:rPr>
              <a:t>由陽光照射皮膚啟動維生素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zh-TW" altLang="en-US" sz="3200" dirty="0">
                <a:solidFill>
                  <a:srgbClr val="000000"/>
                </a:solidFill>
              </a:rPr>
              <a:t>的合</a:t>
            </a:r>
            <a:r>
              <a:rPr lang="zh-TW" altLang="en-US" sz="3200" dirty="0" smtClean="0">
                <a:solidFill>
                  <a:srgbClr val="000000"/>
                </a:solidFill>
              </a:rPr>
              <a:t>成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主要成分：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D3 (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膽鈣化醇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增</a:t>
            </a:r>
            <a:r>
              <a:rPr lang="zh-TW" altLang="en-US" sz="3200" dirty="0">
                <a:solidFill>
                  <a:srgbClr val="000000"/>
                </a:solidFill>
              </a:rPr>
              <a:t>進鈣吸</a:t>
            </a:r>
            <a:r>
              <a:rPr lang="zh-TW" altLang="en-US" sz="3200" dirty="0" smtClean="0">
                <a:solidFill>
                  <a:srgbClr val="000000"/>
                </a:solidFill>
              </a:rPr>
              <a:t>收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幫</a:t>
            </a:r>
            <a:r>
              <a:rPr lang="zh-TW" altLang="en-US" sz="3200" dirty="0">
                <a:solidFill>
                  <a:srgbClr val="000000"/>
                </a:solidFill>
              </a:rPr>
              <a:t>助骨骼與牙齒的生長發</a:t>
            </a:r>
            <a:r>
              <a:rPr lang="zh-TW" altLang="en-US" sz="3200" dirty="0" smtClean="0">
                <a:solidFill>
                  <a:srgbClr val="000000"/>
                </a:solidFill>
              </a:rPr>
              <a:t>育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以</a:t>
            </a:r>
            <a:r>
              <a:rPr lang="zh-TW" altLang="en-US" sz="3200" dirty="0">
                <a:solidFill>
                  <a:srgbClr val="000000"/>
                </a:solidFill>
              </a:rPr>
              <a:t>維持血鈣平</a:t>
            </a:r>
            <a:r>
              <a:rPr lang="zh-TW" altLang="en-US" sz="3200" dirty="0" smtClean="0">
                <a:solidFill>
                  <a:srgbClr val="000000"/>
                </a:solidFill>
              </a:rPr>
              <a:t>衡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有</a:t>
            </a:r>
            <a:r>
              <a:rPr lang="zh-TW" altLang="en-US" sz="3200" dirty="0">
                <a:solidFill>
                  <a:srgbClr val="000000"/>
                </a:solidFill>
              </a:rPr>
              <a:t>助於維持神經、肌肉的正常生</a:t>
            </a:r>
            <a:r>
              <a:rPr lang="zh-TW" altLang="en-US" sz="3200" dirty="0" smtClean="0">
                <a:solidFill>
                  <a:srgbClr val="000000"/>
                </a:solidFill>
              </a:rPr>
              <a:t>理</a:t>
            </a:r>
            <a:endParaRPr lang="en-US" sz="3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主要成分</a:t>
            </a:r>
            <a:r>
              <a:rPr lang="zh-TW" altLang="en-US" b="1" dirty="0" smtClean="0">
                <a:solidFill>
                  <a:srgbClr val="000000"/>
                </a:solidFill>
              </a:rPr>
              <a:t>：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K2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是一種脂溶性維生素，來源包括肉、蛋、乳製品與納豆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是</a:t>
            </a:r>
            <a:r>
              <a:rPr lang="zh-TW" altLang="en-US" sz="3200" dirty="0">
                <a:solidFill>
                  <a:srgbClr val="000000"/>
                </a:solidFill>
              </a:rPr>
              <a:t>維生素</a:t>
            </a:r>
            <a:r>
              <a:rPr lang="en-US" sz="3200" dirty="0">
                <a:solidFill>
                  <a:srgbClr val="000000"/>
                </a:solidFill>
              </a:rPr>
              <a:t>K</a:t>
            </a:r>
            <a:r>
              <a:rPr lang="zh-TW" altLang="en-US" sz="3200" dirty="0">
                <a:solidFill>
                  <a:srgbClr val="000000"/>
                </a:solidFill>
              </a:rPr>
              <a:t>在自然中的型</a:t>
            </a:r>
            <a:r>
              <a:rPr lang="zh-TW" altLang="en-US" sz="3200" dirty="0" smtClean="0">
                <a:solidFill>
                  <a:srgbClr val="000000"/>
                </a:solidFill>
              </a:rPr>
              <a:t>式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身</a:t>
            </a:r>
            <a:r>
              <a:rPr lang="zh-TW" altLang="en-US" sz="3200" dirty="0">
                <a:solidFill>
                  <a:srgbClr val="000000"/>
                </a:solidFill>
              </a:rPr>
              <a:t>體中的儲存量卻很少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主要成分：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維生素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K2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200" dirty="0">
                <a:solidFill>
                  <a:srgbClr val="000000"/>
                </a:solidFill>
              </a:rPr>
              <a:t>能支持骨骼與動脈健</a:t>
            </a:r>
            <a:r>
              <a:rPr lang="zh-TW" altLang="en-US" sz="3200" dirty="0" smtClean="0">
                <a:solidFill>
                  <a:srgbClr val="000000"/>
                </a:solidFill>
              </a:rPr>
              <a:t>康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r>
              <a:rPr lang="zh-TW" altLang="en-US" sz="3200" dirty="0">
                <a:solidFill>
                  <a:srgbClr val="000000"/>
                </a:solidFill>
              </a:rPr>
              <a:t>維生素</a:t>
            </a:r>
            <a:r>
              <a:rPr lang="en-US" sz="3200" dirty="0">
                <a:solidFill>
                  <a:srgbClr val="000000"/>
                </a:solidFill>
              </a:rPr>
              <a:t>K2</a:t>
            </a:r>
            <a:r>
              <a:rPr lang="zh-TW" altLang="en-US" sz="3200" dirty="0">
                <a:solidFill>
                  <a:srgbClr val="000000"/>
                </a:solidFill>
              </a:rPr>
              <a:t>能由肝臟迅速散佈至全</a:t>
            </a:r>
            <a:r>
              <a:rPr lang="zh-TW" altLang="en-US" sz="3200" dirty="0" smtClean="0">
                <a:solidFill>
                  <a:srgbClr val="000000"/>
                </a:solidFill>
              </a:rPr>
              <a:t>身，</a:t>
            </a:r>
            <a:r>
              <a:rPr lang="zh-TW" altLang="en-US" sz="3200" dirty="0">
                <a:solidFill>
                  <a:srgbClr val="000000"/>
                </a:solidFill>
              </a:rPr>
              <a:t>因此也能達到最好的效果</a:t>
            </a: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00"/>
                </a:solidFill>
              </a:rPr>
              <a:t>愛尚它</a:t>
            </a:r>
            <a:r>
              <a:rPr lang="en-US" b="1" baseline="30000" dirty="0" smtClean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altLang="zh-TW" b="1" dirty="0">
                <a:solidFill>
                  <a:srgbClr val="000000"/>
                </a:solidFill>
              </a:rPr>
              <a:t>D3(</a:t>
            </a:r>
            <a:r>
              <a:rPr lang="zh-TW" altLang="en-US" b="1" dirty="0">
                <a:solidFill>
                  <a:srgbClr val="000000"/>
                </a:solidFill>
              </a:rPr>
              <a:t>含維生素</a:t>
            </a:r>
            <a:r>
              <a:rPr lang="en-US" altLang="zh-TW" b="1" dirty="0">
                <a:solidFill>
                  <a:srgbClr val="000000"/>
                </a:solidFill>
              </a:rPr>
              <a:t>K2)</a:t>
            </a:r>
            <a:r>
              <a:rPr lang="zh-TW" altLang="en-US" b="1" dirty="0">
                <a:solidFill>
                  <a:srgbClr val="000000"/>
                </a:solidFill>
              </a:rPr>
              <a:t>粉末</a:t>
            </a:r>
            <a:r>
              <a:rPr lang="zh-TW" altLang="en-US" b="1" dirty="0" smtClean="0">
                <a:solidFill>
                  <a:srgbClr val="000000"/>
                </a:solidFill>
              </a:rPr>
              <a:t>的</a:t>
            </a:r>
            <a:r>
              <a:rPr lang="zh-TW" altLang="en-US" b="1" dirty="0">
                <a:solidFill>
                  <a:srgbClr val="000000"/>
                </a:solidFill>
              </a:rPr>
              <a:t>主要好處：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5720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solidFill>
                  <a:srgbClr val="000000"/>
                </a:solidFill>
              </a:rPr>
              <a:t>維生素</a:t>
            </a:r>
            <a:r>
              <a:rPr lang="en-US" altLang="zh-TW" sz="3200" dirty="0" smtClean="0">
                <a:solidFill>
                  <a:srgbClr val="000000"/>
                </a:solidFill>
              </a:rPr>
              <a:t>D</a:t>
            </a:r>
            <a:r>
              <a:rPr lang="zh-TW" altLang="en-US" sz="3200" dirty="0" smtClean="0">
                <a:solidFill>
                  <a:srgbClr val="000000"/>
                </a:solidFill>
              </a:rPr>
              <a:t>增進</a:t>
            </a:r>
            <a:r>
              <a:rPr lang="zh-TW" altLang="en-US" sz="3200" dirty="0">
                <a:solidFill>
                  <a:srgbClr val="000000"/>
                </a:solidFill>
              </a:rPr>
              <a:t>鈣質吸收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zh-TW" altLang="en-US" sz="3200" dirty="0">
                <a:solidFill>
                  <a:srgbClr val="000000"/>
                </a:solidFill>
              </a:rPr>
              <a:t>維生素</a:t>
            </a:r>
            <a:r>
              <a:rPr lang="en-US" altLang="zh-TW" sz="3200" dirty="0">
                <a:solidFill>
                  <a:srgbClr val="000000"/>
                </a:solidFill>
              </a:rPr>
              <a:t>D</a:t>
            </a:r>
            <a:r>
              <a:rPr lang="zh-TW" altLang="en-US" sz="3200" dirty="0" smtClean="0">
                <a:solidFill>
                  <a:srgbClr val="000000"/>
                </a:solidFill>
              </a:rPr>
              <a:t>幫助</a:t>
            </a:r>
            <a:r>
              <a:rPr lang="zh-TW" altLang="en-US" sz="3200" dirty="0">
                <a:solidFill>
                  <a:srgbClr val="000000"/>
                </a:solidFill>
              </a:rPr>
              <a:t>牙齒與骨骼的生長發育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zh-TW" altLang="en-US" sz="3200" dirty="0">
                <a:solidFill>
                  <a:srgbClr val="000000"/>
                </a:solidFill>
              </a:rPr>
              <a:t>維生素</a:t>
            </a:r>
            <a:r>
              <a:rPr lang="en-US" altLang="zh-TW" sz="3200" dirty="0">
                <a:solidFill>
                  <a:srgbClr val="000000"/>
                </a:solidFill>
              </a:rPr>
              <a:t>D</a:t>
            </a:r>
            <a:r>
              <a:rPr lang="zh-TW" altLang="en-US" sz="3200" dirty="0" smtClean="0">
                <a:solidFill>
                  <a:srgbClr val="000000"/>
                </a:solidFill>
              </a:rPr>
              <a:t>促進</a:t>
            </a:r>
            <a:r>
              <a:rPr lang="zh-TW" altLang="en-US" sz="3200" dirty="0">
                <a:solidFill>
                  <a:srgbClr val="000000"/>
                </a:solidFill>
              </a:rPr>
              <a:t>釋放骨鈣，以維持血鈣平衡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zh-TW" altLang="en-US" sz="3200" dirty="0">
                <a:solidFill>
                  <a:srgbClr val="000000"/>
                </a:solidFill>
              </a:rPr>
              <a:t>維生素</a:t>
            </a:r>
            <a:r>
              <a:rPr lang="en-US" altLang="zh-TW" sz="3200" dirty="0">
                <a:solidFill>
                  <a:srgbClr val="000000"/>
                </a:solidFill>
              </a:rPr>
              <a:t>D</a:t>
            </a:r>
            <a:r>
              <a:rPr lang="zh-TW" altLang="en-US" sz="3200" dirty="0" smtClean="0">
                <a:solidFill>
                  <a:srgbClr val="000000"/>
                </a:solidFill>
              </a:rPr>
              <a:t>有助於</a:t>
            </a:r>
            <a:r>
              <a:rPr lang="zh-TW" altLang="en-US" sz="3200" dirty="0">
                <a:solidFill>
                  <a:srgbClr val="000000"/>
                </a:solidFill>
              </a:rPr>
              <a:t>維持神經、肌肉的正常生理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</a:rPr>
              <a:t>維生素</a:t>
            </a:r>
            <a:r>
              <a:rPr lang="en-US" altLang="zh-TW" sz="3200" dirty="0" smtClean="0">
                <a:solidFill>
                  <a:srgbClr val="000000"/>
                </a:solidFill>
              </a:rPr>
              <a:t>K</a:t>
            </a:r>
            <a:r>
              <a:rPr lang="zh-TW" altLang="en-US" sz="3200" dirty="0" smtClean="0">
                <a:solidFill>
                  <a:srgbClr val="000000"/>
                </a:solidFill>
              </a:rPr>
              <a:t>促進</a:t>
            </a:r>
            <a:r>
              <a:rPr lang="zh-TW" altLang="en-US" sz="3200" dirty="0">
                <a:solidFill>
                  <a:srgbClr val="000000"/>
                </a:solidFill>
              </a:rPr>
              <a:t>骨質的鈣化</a:t>
            </a:r>
            <a:endParaRPr lang="en-US" sz="3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5984394"/>
            <a:ext cx="1705350" cy="72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itamin D">
      <a:dk1>
        <a:srgbClr val="6F6F6F"/>
      </a:dk1>
      <a:lt1>
        <a:srgbClr val="FFFFFF"/>
      </a:lt1>
      <a:dk2>
        <a:srgbClr val="6F6F6F"/>
      </a:dk2>
      <a:lt2>
        <a:srgbClr val="FFFFFF"/>
      </a:lt2>
      <a:accent1>
        <a:srgbClr val="C31B73"/>
      </a:accent1>
      <a:accent2>
        <a:srgbClr val="DC1E82"/>
      </a:accent2>
      <a:accent3>
        <a:srgbClr val="E95DA6"/>
      </a:accent3>
      <a:accent4>
        <a:srgbClr val="F197C6"/>
      </a:accent4>
      <a:accent5>
        <a:srgbClr val="F7C1DD"/>
      </a:accent5>
      <a:accent6>
        <a:srgbClr val="FBDDED"/>
      </a:accent6>
      <a:hlink>
        <a:srgbClr val="C31B73"/>
      </a:hlink>
      <a:folHlink>
        <a:srgbClr val="A5A5A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1181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愛尚它®維生素D3(含維生素K2)粉末 </vt:lpstr>
      <vt:lpstr>PowerPoint Presentation</vt:lpstr>
      <vt:lpstr>PowerPoint Presentation</vt:lpstr>
      <vt:lpstr>愛尚它®維生素D3(含維生素K2)粉末有何獨特之處？</vt:lpstr>
      <vt:lpstr>愛尚它®維生素D3(含維生素K2)粉末的主要成分：</vt:lpstr>
      <vt:lpstr>愛尚它®維生素D3(含維生素K2)粉末的主要成分：</vt:lpstr>
      <vt:lpstr>愛尚它®維生素D3(含維生素K2)粉末的主要成分：</vt:lpstr>
      <vt:lpstr>愛尚它®維生素D3(含維生素K2)粉末的主要成分：</vt:lpstr>
      <vt:lpstr>愛尚它®維生素D3(含維生素K2)粉末的主要好處：</vt:lpstr>
      <vt:lpstr>愛尚它®維生素D3(含維生素K2)粉末的常見問題：</vt:lpstr>
      <vt:lpstr>愛尚它®維生素D3(含維生素K2)粉末的常見問題：</vt:lpstr>
      <vt:lpstr>愛尚它®維生素D3(含維生素K2)粉末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Isotonix® Vitamin D with K2</dc:title>
  <dc:creator>camilliat</dc:creator>
  <cp:lastModifiedBy>Nancy Fang</cp:lastModifiedBy>
  <cp:revision>29</cp:revision>
  <dcterms:created xsi:type="dcterms:W3CDTF">2013-04-10T15:22:23Z</dcterms:created>
  <dcterms:modified xsi:type="dcterms:W3CDTF">2015-12-31T16:52:25Z</dcterms:modified>
</cp:coreProperties>
</file>